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61" r:id="rId2"/>
    <p:sldId id="257" r:id="rId3"/>
    <p:sldId id="271" r:id="rId4"/>
    <p:sldId id="276" r:id="rId5"/>
    <p:sldId id="266" r:id="rId6"/>
    <p:sldId id="267" r:id="rId7"/>
    <p:sldId id="268" r:id="rId8"/>
    <p:sldId id="272" r:id="rId9"/>
    <p:sldId id="273" r:id="rId10"/>
    <p:sldId id="269" r:id="rId11"/>
    <p:sldId id="270" r:id="rId12"/>
    <p:sldId id="274" r:id="rId13"/>
    <p:sldId id="275" r:id="rId14"/>
  </p:sldIdLst>
  <p:sldSz cx="12192000" cy="6858000"/>
  <p:notesSz cx="7104063" cy="10234613"/>
  <p:defaultTextStyle>
    <a:defPPr rtl="0"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706" autoAdjust="0"/>
  </p:normalViewPr>
  <p:slideViewPr>
    <p:cSldViewPr snapToGrid="0">
      <p:cViewPr varScale="1">
        <p:scale>
          <a:sx n="113" d="100"/>
          <a:sy n="113" d="100"/>
        </p:scale>
        <p:origin x="2136" y="120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0" d="100"/>
          <a:sy n="90" d="100"/>
        </p:scale>
        <p:origin x="3774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pPr rtl="0"/>
            <a:fld id="{8421EF4D-45B6-414B-9EE9-1C8B41E7BD96}" type="datetime1">
              <a:rPr lang="de-DE" smtClean="0"/>
              <a:t>12.05.2019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2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pPr rtl="0"/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pPr rtl="0"/>
            <a:fld id="{1604A0D4-B89B-4ADD-AF9E-38636B40EE4E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l">
              <a:defRPr sz="1300"/>
            </a:lvl1pPr>
          </a:lstStyle>
          <a:p>
            <a:pPr rtl="0"/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4023992" y="0"/>
            <a:ext cx="3078427" cy="513508"/>
          </a:xfrm>
          <a:prstGeom prst="rect">
            <a:avLst/>
          </a:prstGeom>
        </p:spPr>
        <p:txBody>
          <a:bodyPr vert="horz" lIns="99075" tIns="49538" rIns="99075" bIns="49538" rtlCol="0"/>
          <a:lstStyle>
            <a:lvl1pPr algn="r">
              <a:defRPr sz="1300"/>
            </a:lvl1pPr>
          </a:lstStyle>
          <a:p>
            <a:pPr rtl="0"/>
            <a:fld id="{950C98C3-EF17-4779-9FA2-89777B4952B0}" type="datetime1">
              <a:rPr lang="de-DE" smtClean="0"/>
              <a:t>12.05.2019</a:t>
            </a:fld>
            <a:endParaRPr lang="de-DE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75" tIns="49538" rIns="99075" bIns="49538" rtlCol="0" anchor="ctr"/>
          <a:lstStyle/>
          <a:p>
            <a:pPr rtl="0"/>
            <a:endParaRPr lang="de-DE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710407" y="4925407"/>
            <a:ext cx="5683250" cy="3454182"/>
          </a:xfrm>
          <a:prstGeom prst="rect">
            <a:avLst/>
          </a:prstGeom>
        </p:spPr>
        <p:txBody>
          <a:bodyPr vert="horz" lIns="99075" tIns="49538" rIns="99075" bIns="49538" rtlCol="0"/>
          <a:lstStyle/>
          <a:p>
            <a:pPr lvl="0" rtl="0"/>
            <a:r>
              <a:rPr lang="de-DE" dirty="0" smtClean="0"/>
              <a:t>Formatvorlagen des Textmasters bearbeiten</a:t>
            </a:r>
            <a:endParaRPr lang="de-DE" dirty="0"/>
          </a:p>
          <a:p>
            <a:pPr lvl="1" rtl="0"/>
            <a:r>
              <a:rPr lang="de-DE" dirty="0"/>
              <a:t>Zweite Ebene</a:t>
            </a:r>
          </a:p>
          <a:p>
            <a:pPr lvl="2" rtl="0"/>
            <a:r>
              <a:rPr lang="de-DE" dirty="0"/>
              <a:t>Dritte Ebene</a:t>
            </a:r>
          </a:p>
          <a:p>
            <a:pPr lvl="3" rtl="0"/>
            <a:r>
              <a:rPr lang="de-DE" dirty="0"/>
              <a:t>Vierte Ebene</a:t>
            </a:r>
          </a:p>
          <a:p>
            <a:pPr lvl="4" rtl="0"/>
            <a:r>
              <a:rPr lang="de-DE" dirty="0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l">
              <a:defRPr sz="1300"/>
            </a:lvl1pPr>
          </a:lstStyle>
          <a:p>
            <a:pPr rtl="0"/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4023992" y="9721107"/>
            <a:ext cx="3078427" cy="513507"/>
          </a:xfrm>
          <a:prstGeom prst="rect">
            <a:avLst/>
          </a:prstGeom>
        </p:spPr>
        <p:txBody>
          <a:bodyPr vert="horz" lIns="99075" tIns="49538" rIns="99075" bIns="49538" rtlCol="0" anchor="b"/>
          <a:lstStyle>
            <a:lvl1pPr algn="r">
              <a:defRPr sz="1300"/>
            </a:lvl1pPr>
          </a:lstStyle>
          <a:p>
            <a:pPr rtl="0"/>
            <a:fld id="{82869989-EB00-4EE7-BCB5-25BDC5BB29F8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de-DE" smtClean="0"/>
              <a:t>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960852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4354520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551544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131141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361253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de-DE" smtClean="0"/>
              <a:t>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803039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de-DE" smtClean="0"/>
              <a:t>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001158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2869989-EB00-4EE7-BCB5-25BDC5BB29F8}" type="slidenum">
              <a:rPr lang="de-DE" smtClean="0"/>
              <a:t>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901719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de-DE" smtClean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815811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72603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803479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2590538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82869989-EB00-4EE7-BCB5-25BDC5BB29F8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986983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e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Gerader Verbinde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Gerader Verbinde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r Verbinde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r Verbinde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r Verbinde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r Verbinde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r Verbinde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r Verbinde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r Verbinde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r Verbinde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r Verbinde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uppe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Gerader Verbinde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Gerader Verbinde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Gerader Verbinde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Gerader Verbinde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Gerader Verbinde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uppe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Gerader Verbinde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Gerader Verbinde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Gerader Verbinde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Gerader Verbinde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Gerader Verbinde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Gerader Verbinde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Gerader Verbinde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Gerader Verbinde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Gerader Verbinde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Gerader Verbinde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uppe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Gerader Verbinde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Gerader Verbinde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Gerader Verbinde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Gerader Verbinde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Gerader Verbinde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uppe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Gerader Verbinde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Gerader Verbinde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Gerader Verbinde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Gerader Verbinde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Gerader Verbinde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Gerader Verbinde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Gerader Verbinde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Gerader Verbinde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Gerader Verbinde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Gerader Verbinde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293845" y="1909346"/>
            <a:ext cx="9604310" cy="3383280"/>
          </a:xfrm>
        </p:spPr>
        <p:txBody>
          <a:bodyPr rtlCol="0"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 hasCustomPrompt="1"/>
          </p:nvPr>
        </p:nvSpPr>
        <p:spPr>
          <a:xfrm>
            <a:off x="1293845" y="5432564"/>
            <a:ext cx="9604310" cy="45720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de-DE"/>
              <a:t>Formatvorlage des Untertitelmasters durch Klicken bearbeiten</a:t>
            </a:r>
            <a:endParaRPr lang="de-DE" dirty="0"/>
          </a:p>
        </p:txBody>
      </p:sp>
      <p:cxnSp>
        <p:nvCxnSpPr>
          <p:cNvPr id="58" name="Gerader Verbinde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 rtl="0">
              <a:defRPr/>
            </a:lvl1pPr>
          </a:lstStyle>
          <a:p>
            <a:pPr lvl="0" rtl="0"/>
            <a:r>
              <a:rPr lang="de-DE" smtClean="0"/>
              <a:t>Textmasterformat bearbeiten</a:t>
            </a:r>
          </a:p>
          <a:p>
            <a:pPr lvl="1" rtl="0"/>
            <a:r>
              <a:rPr lang="de-DE" smtClean="0"/>
              <a:t>Zweite Ebene</a:t>
            </a:r>
          </a:p>
          <a:p>
            <a:pPr lvl="2" rtl="0"/>
            <a:r>
              <a:rPr lang="de-DE" smtClean="0"/>
              <a:t>Dritte Ebene</a:t>
            </a:r>
          </a:p>
          <a:p>
            <a:pPr lvl="3" rtl="0"/>
            <a:r>
              <a:rPr lang="de-DE" smtClean="0"/>
              <a:t>Vierte Ebene</a:t>
            </a:r>
          </a:p>
          <a:p>
            <a:pPr lvl="4" rtl="0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0477854-1E5E-4784-9BDB-43D41F13015D}" type="datetime1">
              <a:rPr lang="de-DE" smtClean="0"/>
              <a:t>12.05.2019</a:t>
            </a:fld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 hasCustomPrompt="1"/>
          </p:nvPr>
        </p:nvSpPr>
        <p:spPr>
          <a:xfrm>
            <a:off x="9209314" y="489856"/>
            <a:ext cx="1687286" cy="5301343"/>
          </a:xfrm>
        </p:spPr>
        <p:txBody>
          <a:bodyPr vert="eaVert" rtlCol="0"/>
          <a:lstStyle/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 rtlCol="0"/>
          <a:lstStyle>
            <a:lvl1pPr rtl="0">
              <a:defRPr/>
            </a:lvl1pPr>
          </a:lstStyle>
          <a:p>
            <a:pPr lvl="0" rtl="0"/>
            <a:r>
              <a:rPr lang="de-DE" smtClean="0"/>
              <a:t>Textmasterformat bearbeiten</a:t>
            </a:r>
          </a:p>
          <a:p>
            <a:pPr lvl="1" rtl="0"/>
            <a:r>
              <a:rPr lang="de-DE" smtClean="0"/>
              <a:t>Zweite Ebene</a:t>
            </a:r>
          </a:p>
          <a:p>
            <a:pPr lvl="2" rtl="0"/>
            <a:r>
              <a:rPr lang="de-DE" smtClean="0"/>
              <a:t>Dritte Ebene</a:t>
            </a:r>
          </a:p>
          <a:p>
            <a:pPr lvl="3" rtl="0"/>
            <a:r>
              <a:rPr lang="de-DE" smtClean="0"/>
              <a:t>Vierte Ebene</a:t>
            </a:r>
          </a:p>
          <a:p>
            <a:pPr lvl="4" rtl="0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F7032EE-C68C-4D26-8D69-0D76468C1D20}" type="datetime1">
              <a:rPr lang="de-DE" smtClean="0"/>
              <a:t>12.05.2019</a:t>
            </a:fld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>
            <a:lvl1pPr rtl="0">
              <a:defRPr/>
            </a:lvl1pPr>
          </a:lstStyle>
          <a:p>
            <a:pPr lvl="0" rtl="0"/>
            <a:r>
              <a:rPr lang="de-DE" smtClean="0"/>
              <a:t>Textmasterformat bearbeiten</a:t>
            </a:r>
          </a:p>
          <a:p>
            <a:pPr lvl="1" rtl="0"/>
            <a:r>
              <a:rPr lang="de-DE" smtClean="0"/>
              <a:t>Zweite Ebene</a:t>
            </a:r>
          </a:p>
          <a:p>
            <a:pPr lvl="2" rtl="0"/>
            <a:r>
              <a:rPr lang="de-DE" smtClean="0"/>
              <a:t>Dritte Ebene</a:t>
            </a:r>
          </a:p>
          <a:p>
            <a:pPr lvl="3" rtl="0"/>
            <a:r>
              <a:rPr lang="de-DE" smtClean="0"/>
              <a:t>Vierte Ebene</a:t>
            </a:r>
          </a:p>
          <a:p>
            <a:pPr lvl="4" rtl="0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5A004FD-F6EF-426C-AEB2-3916FA37C1D0}" type="datetime1">
              <a:rPr lang="de-DE" smtClean="0"/>
              <a:t>12.05.2019</a:t>
            </a:fld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überschrift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e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Gerader Verbinde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r Verbinde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r Verbinde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r Verbinde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r Verbinde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r Verbinde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r Verbinde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r Verbinde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r Verbinde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r Verbinde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rader Verbinde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uppe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Gerader Verbinde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Gerader Verbinde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Gerader Verbinde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Gerader Verbinde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Gerader Verbinde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uppe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Gerader Verbinde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Gerader Verbinde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Gerader Verbinde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Gerader Verbinde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Gerader Verbinde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Gerader Verbinde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Gerader Verbinde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Gerader Verbinde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Gerader Verbinde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Gerader Verbinde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uppe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Gerader Verbinde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Gerader Verbinde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Gerader Verbinde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Gerader Verbinde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Gerader Verbinde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uppe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Gerader Verbinde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Gerader Verbinde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Gerader Verbinde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Gerader Verbinde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Gerader Verbinde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Gerader Verbinde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Gerader Verbinde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Gerader Verbinde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Gerader Verbinde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Gerader Verbinde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1295400" y="2541573"/>
            <a:ext cx="9601200" cy="2743200"/>
          </a:xfrm>
        </p:spPr>
        <p:txBody>
          <a:bodyPr rtlCol="0"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 rtlCol="0">
            <a:normAutofit/>
          </a:bodyPr>
          <a:lstStyle>
            <a:lvl1pPr marL="0" indent="0" rtl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de-DE" smtClean="0"/>
              <a:t>Textmasterformat bearbeiten</a:t>
            </a:r>
          </a:p>
        </p:txBody>
      </p:sp>
      <p:cxnSp>
        <p:nvCxnSpPr>
          <p:cNvPr id="58" name="Gerader Verbinde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de-DE" smtClean="0"/>
              <a:t>Textmasterformat bearbeiten</a:t>
            </a:r>
          </a:p>
          <a:p>
            <a:pPr lvl="1" rtl="0"/>
            <a:r>
              <a:rPr lang="de-DE" smtClean="0"/>
              <a:t>Zweite Ebene</a:t>
            </a:r>
          </a:p>
          <a:p>
            <a:pPr lvl="2" rtl="0"/>
            <a:r>
              <a:rPr lang="de-DE" smtClean="0"/>
              <a:t>Dritte Ebene</a:t>
            </a:r>
          </a:p>
          <a:p>
            <a:pPr lvl="3" rtl="0"/>
            <a:r>
              <a:rPr lang="de-DE" smtClean="0"/>
              <a:t>Vierte Ebene</a:t>
            </a:r>
          </a:p>
          <a:p>
            <a:pPr lvl="4" rtl="0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de-DE" smtClean="0"/>
              <a:t>Textmasterformat bearbeiten</a:t>
            </a:r>
          </a:p>
          <a:p>
            <a:pPr lvl="1" rtl="0"/>
            <a:r>
              <a:rPr lang="de-DE" smtClean="0"/>
              <a:t>Zweite Ebene</a:t>
            </a:r>
          </a:p>
          <a:p>
            <a:pPr lvl="2" rtl="0"/>
            <a:r>
              <a:rPr lang="de-DE" smtClean="0"/>
              <a:t>Dritte Ebene</a:t>
            </a:r>
          </a:p>
          <a:p>
            <a:pPr lvl="3" rtl="0"/>
            <a:r>
              <a:rPr lang="de-DE" smtClean="0"/>
              <a:t>Vierte Ebene</a:t>
            </a:r>
          </a:p>
          <a:p>
            <a:pPr lvl="4" rtl="0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FC999E1-9E53-4DFB-B02D-FCD47F7383BB}" type="datetime1">
              <a:rPr lang="de-DE" smtClean="0"/>
              <a:t>12.05.2019</a:t>
            </a:fld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smtClean="0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de-DE" smtClean="0"/>
              <a:t>Textmasterformat bearbeiten</a:t>
            </a:r>
          </a:p>
          <a:p>
            <a:pPr lvl="1" rtl="0"/>
            <a:r>
              <a:rPr lang="de-DE" smtClean="0"/>
              <a:t>Zweite Ebene</a:t>
            </a:r>
          </a:p>
          <a:p>
            <a:pPr lvl="2" rtl="0"/>
            <a:r>
              <a:rPr lang="de-DE" smtClean="0"/>
              <a:t>Dritte Ebene</a:t>
            </a:r>
          </a:p>
          <a:p>
            <a:pPr lvl="3" rtl="0"/>
            <a:r>
              <a:rPr lang="de-DE" smtClean="0"/>
              <a:t>Vierte Ebene</a:t>
            </a:r>
          </a:p>
          <a:p>
            <a:pPr lvl="4" rtl="0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rtlCol="0" anchor="ctr">
            <a:normAutofit/>
          </a:bodyPr>
          <a:lstStyle>
            <a:lvl1pPr marL="0" indent="0" rtl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e-DE" smtClean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de-DE" smtClean="0"/>
              <a:t>Textmasterformat bearbeiten</a:t>
            </a:r>
          </a:p>
          <a:p>
            <a:pPr lvl="1" rtl="0"/>
            <a:r>
              <a:rPr lang="de-DE" smtClean="0"/>
              <a:t>Zweite Ebene</a:t>
            </a:r>
          </a:p>
          <a:p>
            <a:pPr lvl="2" rtl="0"/>
            <a:r>
              <a:rPr lang="de-DE" smtClean="0"/>
              <a:t>Dritte Ebene</a:t>
            </a:r>
          </a:p>
          <a:p>
            <a:pPr lvl="3" rtl="0"/>
            <a:r>
              <a:rPr lang="de-DE" smtClean="0"/>
              <a:t>Vierte Ebene</a:t>
            </a:r>
          </a:p>
          <a:p>
            <a:pPr lvl="4" rtl="0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B4A9DD5-9D53-4452-86D6-52D2DBB7CE0F}" type="datetime1">
              <a:rPr lang="de-DE" smtClean="0"/>
              <a:t>12.05.2019</a:t>
            </a:fld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1D108C1-8142-461C-8C4D-9593FE9CC525}" type="datetime1">
              <a:rPr lang="de-DE" smtClean="0"/>
              <a:t>12.05.2019</a:t>
            </a:fld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uppe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Gerader Verbinde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Gerader Verbinde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Gerader Verbinde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Gerader Verbinde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Gerader Verbinde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Gerader Verbinde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Gerader Verbinde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Gerader Verbinde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Gerader Verbinde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Gerader Verbinde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Gerader Verbinde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Gerader Verbinde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Gerader Verbinde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Gerader Verbinde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Gerader Verbinde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Gerader Verbinde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uppe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Gerader Verbinde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Gerader Verbinde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Gerader Verbinde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Gerader Verbinde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Gerader Verbinde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uppe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Gerader Verbinde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Gerader Verbinde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Gerader Verbinde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Gerader Verbinde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Gerader Verbinde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Gerader Verbinde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Gerader Verbinde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Gerader Verbinde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Gerader Verbinde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Gerader Verbinde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uppe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Gerader Verbinde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Gerader Verbinde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Gerader Verbinde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Gerader Verbinde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Gerader Verbinde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uppe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Gerader Verbinde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Gerader Verbinde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Gerader Verbinde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Gerader Verbinde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Gerader Verbinde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Gerader Verbinde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Gerader Verbinde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Gerader Verbinde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Gerader Verbinde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Gerader Verbinde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ußzeilenplatzhalter 21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212" name="Datumsplatzhalter 21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41FEE3F-ED43-41BA-8A32-89CF713B3EE7}" type="datetime1">
              <a:rPr lang="de-DE" smtClean="0"/>
              <a:t>12.05.2019</a:t>
            </a:fld>
            <a:endParaRPr lang="de-DE" dirty="0"/>
          </a:p>
        </p:txBody>
      </p:sp>
      <p:sp>
        <p:nvSpPr>
          <p:cNvPr id="214" name="Foliennummernplatzhalter 21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Beschriftung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pe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Gerader Verbinde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r Verbinde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r Verbinde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r Verbinde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r Verbinde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r Verbinde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r Verbinde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r Verbinde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rader Verbinde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r Verbinde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Gerader Verbinde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uppe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Gerader Verbinde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Gerader Verbinde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Gerader Verbinde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Gerader Verbinde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Gerader Verbinde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uppe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Gerader Verbinde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Gerader Verbinde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Gerader Verbinde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Gerader Verbinde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Gerader Verbinde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Gerader Verbinde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Gerader Verbinde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Gerader Verbinde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Gerader Verbinde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Gerader Verbinde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uppe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Gerader Verbinde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Gerader Verbinde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Gerader Verbinde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Gerader Verbinde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Gerader Verbinde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uppe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Gerader Verbinde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Gerader Verbinde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Gerader Verbinde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Gerader Verbinde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Gerader Verbinde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Gerader Verbinde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Gerader Verbinde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Gerader Verbinde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Gerader Verbinde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Gerader Verbinde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hteck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7913152" y="571500"/>
            <a:ext cx="3657600" cy="2197100"/>
          </a:xfrm>
        </p:spPr>
        <p:txBody>
          <a:bodyPr rtlCol="0"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 rtlCol="0">
            <a:normAutofit/>
          </a:bodyPr>
          <a:lstStyle>
            <a:lvl1pPr rtl="0"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de-DE" smtClean="0"/>
              <a:t>Textmasterformat bearbeiten</a:t>
            </a:r>
          </a:p>
          <a:p>
            <a:pPr lvl="1" rtl="0"/>
            <a:r>
              <a:rPr lang="de-DE" smtClean="0"/>
              <a:t>Zweite Ebene</a:t>
            </a:r>
          </a:p>
          <a:p>
            <a:pPr lvl="2" rtl="0"/>
            <a:r>
              <a:rPr lang="de-DE" smtClean="0"/>
              <a:t>Dritte Ebene</a:t>
            </a:r>
          </a:p>
          <a:p>
            <a:pPr lvl="3" rtl="0"/>
            <a:r>
              <a:rPr lang="de-DE" smtClean="0"/>
              <a:t>Vierte Ebene</a:t>
            </a:r>
          </a:p>
          <a:p>
            <a:pPr lvl="4" rtl="0"/>
            <a:r>
              <a:rPr lang="de-DE" smtClean="0"/>
              <a:t>Fünfte Ebene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 rtlCol="0">
            <a:normAutofit/>
          </a:bodyPr>
          <a:lstStyle>
            <a:lvl1pPr marL="0" indent="0" rtl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smtClean="0"/>
              <a:t>Textmasterformat bearbeiten</a:t>
            </a:r>
          </a:p>
        </p:txBody>
      </p:sp>
      <p:cxnSp>
        <p:nvCxnSpPr>
          <p:cNvPr id="60" name="Gerader Verbinde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39D65558-76F5-4800-81A3-F8A630C98C09}" type="datetime1">
              <a:rPr lang="de-DE" smtClean="0"/>
              <a:t>12.05.2019</a:t>
            </a:fld>
            <a:endParaRPr lang="de-DE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Beschriftung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pe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Gerader Verbinde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r Verbinde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r Verbinde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r Verbinde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r Verbinde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r Verbinde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r Verbinde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r Verbinde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r Verbinde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r Verbinde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r Verbinde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r Verbinde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r Verbinde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r Verbinde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Gerader Verbinde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Gerader Verbinde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uppe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Gerader Verbinde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Gerader Verbinde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Gerader Verbinde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Gerader Verbinde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Gerader Verbinde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uppe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Gerader Verbinde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Gerader Verbinde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Gerader Verbinde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Gerader Verbinde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Gerader Verbinde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Gerader Verbinde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Gerader Verbinde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Gerader Verbinde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Gerader Verbinde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Gerader Verbinde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uppe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Gerader Verbinde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Gerader Verbinde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Gerader Verbinde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Gerader Verbinde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Gerader Verbinde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uppe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Gerader Verbinde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Gerader Verbinde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Gerader Verbinde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Gerader Verbinde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Gerader Verbinde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Gerader Verbinde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Gerader Verbinde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Gerader Verbinde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Gerader Verbinde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Gerader Verbinde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hteck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e-DE" dirty="0"/>
          </a:p>
        </p:txBody>
      </p:sp>
      <p:cxnSp>
        <p:nvCxnSpPr>
          <p:cNvPr id="59" name="Gerader Verbinde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 hasCustomPrompt="1"/>
          </p:nvPr>
        </p:nvSpPr>
        <p:spPr>
          <a:xfrm>
            <a:off x="7909560" y="576072"/>
            <a:ext cx="3657600" cy="2194560"/>
          </a:xfrm>
        </p:spPr>
        <p:txBody>
          <a:bodyPr rtlCol="0"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Bildplatzhalter 2" descr="Leerer Platzhalter zum Hinzufügen eines Bilds. Klicken Sie auf den Platzhalter, und wählen Sie das hinzuzufügende Bild aus."/>
          <p:cNvSpPr>
            <a:spLocks noGrp="1"/>
          </p:cNvSpPr>
          <p:nvPr>
            <p:ph type="pic" idx="1" hasCustomPrompt="1"/>
          </p:nvPr>
        </p:nvSpPr>
        <p:spPr>
          <a:xfrm>
            <a:off x="4412" y="-159"/>
            <a:ext cx="7315200" cy="6858000"/>
          </a:xfrm>
        </p:spPr>
        <p:txBody>
          <a:bodyPr tIns="457200" rtlCol="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de-DE"/>
              <a:t>Klicken Sie, um ein Bild hinzuzufügen.</a:t>
            </a:r>
            <a:endParaRPr lang="de-DE" dirty="0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 rtlCol="0"/>
          <a:lstStyle>
            <a:lvl1pPr marL="0" indent="0" rtl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e-DE" smtClean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uppe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Gerader Verbinde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Gerader Verbinde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Gerader Verbinde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Gerader Verbinde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Gerader Verbinde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Gerader Verbinde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Gerader Verbinde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Gerader Verbinde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Gerader Verbinde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Gerader Verbinde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Gerader Verbinde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Gerader Verbinde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Gerader Verbinde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Gerader Verbinde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Gerader Verbinde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Gerader Verbinde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uppe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Gerader Verbinde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Gerader Verbinde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Gerader Verbinde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Gerader Verbinde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Gerader Verbinde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uppe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Gerader Verbinde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Gerader Verbinde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Gerader Verbinde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Gerader Verbinde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Gerader Verbinde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Gerader Verbinde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Gerader Verbinde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Gerader Verbinde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Gerader Verbinde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Gerader Verbinde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uppe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Gerader Verbinde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Gerader Verbinde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Gerader Verbinde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Gerader Verbinde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Gerader Verbinde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uppe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Gerader Verbinde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Gerader Verbinde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Gerader Verbinde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Gerader Verbinde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Gerader Verbinde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Gerader Verbinde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Gerader Verbinde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Gerader Verbinde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Gerader Verbinde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Gerader Verbinde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de-DE"/>
              <a:t>Titelmasterformat durch Klicken bearbeiten</a:t>
            </a:r>
            <a:endParaRPr lang="de-DE" dirty="0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e-DE" dirty="0" smtClean="0"/>
              <a:t>Formatvorlagen des Textmasters bearbeiten</a:t>
            </a:r>
          </a:p>
          <a:p>
            <a:pPr lvl="1" rtl="0"/>
            <a:r>
              <a:rPr lang="de-DE" dirty="0" smtClean="0"/>
              <a:t>Zweite Ebene</a:t>
            </a:r>
          </a:p>
          <a:p>
            <a:pPr lvl="2" rtl="0"/>
            <a:r>
              <a:rPr lang="de-DE" dirty="0" smtClean="0"/>
              <a:t>Dritte </a:t>
            </a:r>
            <a:r>
              <a:rPr lang="de-DE" dirty="0"/>
              <a:t>Ebene</a:t>
            </a:r>
          </a:p>
          <a:p>
            <a:pPr lvl="3" rtl="0"/>
            <a:r>
              <a:rPr lang="de-DE" dirty="0"/>
              <a:t>Vierte Ebene</a:t>
            </a:r>
          </a:p>
          <a:p>
            <a:pPr lvl="4" rtl="0"/>
            <a:r>
              <a:rPr lang="de-DE" dirty="0"/>
              <a:t>Fünfte Ebene</a:t>
            </a:r>
          </a:p>
        </p:txBody>
      </p:sp>
      <p:cxnSp>
        <p:nvCxnSpPr>
          <p:cNvPr id="148" name="Gerader Verbinde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pPr rtl="0"/>
            <a:r>
              <a:rPr lang="de-DE"/>
              <a:t>Fußzeile hinzufügen</a:t>
            </a:r>
            <a:endParaRPr lang="de-DE" dirty="0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pPr rtl="0"/>
            <a:fld id="{FA6746ED-0E67-4802-B0CF-FC0B0AE408D8}" type="datetime1">
              <a:rPr lang="de-DE" smtClean="0"/>
              <a:t>12.05.2019</a:t>
            </a:fld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pPr rtl="0"/>
            <a:fld id="{E31375A4-56A4-47D6-9801-1991572033F7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e.wikipedia.org/wiki/Liste_der_St%C3%A4dte_in_der_Schweiz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r>
              <a:rPr lang="de-DE" dirty="0" err="1" smtClean="0"/>
              <a:t>Capston</a:t>
            </a:r>
            <a:r>
              <a:rPr lang="de-DE" dirty="0" smtClean="0"/>
              <a:t> </a:t>
            </a:r>
            <a:r>
              <a:rPr lang="de-DE" dirty="0" err="1" smtClean="0"/>
              <a:t>project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smtClean="0"/>
              <a:t>Final </a:t>
            </a:r>
            <a:r>
              <a:rPr lang="de-DE" dirty="0" err="1" smtClean="0"/>
              <a:t>presentation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 rtlCol="0">
            <a:noAutofit/>
          </a:bodyPr>
          <a:lstStyle/>
          <a:p>
            <a:pPr rtl="0"/>
            <a:r>
              <a:rPr lang="de-DE" sz="1600" dirty="0" smtClean="0"/>
              <a:t>Find </a:t>
            </a:r>
            <a:r>
              <a:rPr lang="de-DE" sz="1600" dirty="0" err="1" smtClean="0"/>
              <a:t>the</a:t>
            </a:r>
            <a:r>
              <a:rPr lang="de-DE" sz="1600" dirty="0" smtClean="0"/>
              <a:t> a </a:t>
            </a:r>
            <a:r>
              <a:rPr lang="de-DE" sz="1600" dirty="0" err="1" smtClean="0"/>
              <a:t>great</a:t>
            </a:r>
            <a:r>
              <a:rPr lang="de-DE" sz="1600" dirty="0"/>
              <a:t> </a:t>
            </a:r>
            <a:r>
              <a:rPr lang="de-DE" sz="1600" dirty="0" err="1" smtClean="0"/>
              <a:t>location</a:t>
            </a:r>
            <a:r>
              <a:rPr lang="de-DE" sz="1600" dirty="0" smtClean="0"/>
              <a:t> </a:t>
            </a:r>
            <a:r>
              <a:rPr lang="de-DE" sz="1600" dirty="0" err="1" smtClean="0"/>
              <a:t>to</a:t>
            </a:r>
            <a:r>
              <a:rPr lang="de-DE" sz="1600" dirty="0" smtClean="0"/>
              <a:t> </a:t>
            </a:r>
            <a:r>
              <a:rPr lang="de-DE" sz="1600" dirty="0" err="1" smtClean="0"/>
              <a:t>start</a:t>
            </a:r>
            <a:r>
              <a:rPr lang="de-DE" sz="1600" dirty="0" smtClean="0"/>
              <a:t> a </a:t>
            </a:r>
            <a:r>
              <a:rPr lang="de-DE" sz="1600" dirty="0" err="1" smtClean="0"/>
              <a:t>new</a:t>
            </a:r>
            <a:r>
              <a:rPr lang="de-DE" sz="1600" dirty="0" smtClean="0"/>
              <a:t> </a:t>
            </a:r>
            <a:r>
              <a:rPr lang="de-DE" sz="1600" dirty="0" err="1" smtClean="0"/>
              <a:t>business</a:t>
            </a:r>
            <a:r>
              <a:rPr lang="de-DE" sz="1600" dirty="0" smtClean="0"/>
              <a:t> in </a:t>
            </a:r>
            <a:r>
              <a:rPr lang="de-DE" sz="1600" dirty="0" err="1" smtClean="0"/>
              <a:t>switzerland</a:t>
            </a:r>
            <a:r>
              <a:rPr lang="de-DE" sz="1600" dirty="0" smtClean="0"/>
              <a:t> (</a:t>
            </a:r>
            <a:r>
              <a:rPr lang="de-DE" sz="1600" dirty="0" err="1" smtClean="0"/>
              <a:t>backery</a:t>
            </a:r>
            <a:r>
              <a:rPr lang="de-DE" sz="1600" dirty="0" smtClean="0"/>
              <a:t>)</a:t>
            </a:r>
          </a:p>
          <a:p>
            <a:pPr rtl="0"/>
            <a:endParaRPr lang="de-DE" sz="1600" dirty="0" smtClean="0"/>
          </a:p>
          <a:p>
            <a:pPr rtl="0"/>
            <a:r>
              <a:rPr lang="de-DE" sz="1600" dirty="0" smtClean="0"/>
              <a:t>Marco Pfeiffer </a:t>
            </a:r>
            <a:r>
              <a:rPr lang="de-DE" sz="1600" dirty="0" err="1" smtClean="0"/>
              <a:t>Coursera</a:t>
            </a:r>
            <a:r>
              <a:rPr lang="de-DE" sz="1600" dirty="0" smtClean="0"/>
              <a:t> </a:t>
            </a:r>
            <a:r>
              <a:rPr lang="de-DE" sz="1600" dirty="0" err="1" smtClean="0"/>
              <a:t>Capstone</a:t>
            </a:r>
            <a:endParaRPr lang="de-DE" sz="1600" dirty="0"/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Combining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data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Location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216" y="118533"/>
            <a:ext cx="6532088" cy="5884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607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 err="1" smtClean="0"/>
              <a:t>Results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half" idx="2"/>
          </p:nvPr>
        </p:nvSpPr>
        <p:spPr/>
        <p:txBody>
          <a:bodyPr rtlCol="0">
            <a:normAutofit fontScale="85000" lnSpcReduction="20000"/>
          </a:bodyPr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de-DE" dirty="0" smtClean="0"/>
              <a:t>The </a:t>
            </a:r>
            <a:r>
              <a:rPr lang="de-DE" dirty="0" err="1" smtClean="0"/>
              <a:t>best</a:t>
            </a:r>
            <a:r>
              <a:rPr lang="de-DE" dirty="0" smtClean="0"/>
              <a:t> </a:t>
            </a:r>
            <a:r>
              <a:rPr lang="de-DE" dirty="0" err="1" smtClean="0"/>
              <a:t>location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a score </a:t>
            </a:r>
            <a:r>
              <a:rPr lang="de-DE" dirty="0" err="1" smtClean="0"/>
              <a:t>of</a:t>
            </a:r>
            <a:r>
              <a:rPr lang="de-DE" dirty="0" smtClean="0"/>
              <a:t> 110 </a:t>
            </a:r>
            <a:r>
              <a:rPr lang="de-DE" dirty="0" err="1" smtClean="0"/>
              <a:t>is</a:t>
            </a:r>
            <a:r>
              <a:rPr lang="de-DE" dirty="0" smtClean="0"/>
              <a:t> Lugano. Mario </a:t>
            </a:r>
            <a:r>
              <a:rPr lang="de-DE" dirty="0" err="1" smtClean="0"/>
              <a:t>should</a:t>
            </a:r>
            <a:r>
              <a:rPr lang="de-DE" dirty="0" smtClean="0"/>
              <a:t> open </a:t>
            </a:r>
            <a:r>
              <a:rPr lang="de-DE" dirty="0" err="1" smtClean="0"/>
              <a:t>his</a:t>
            </a:r>
            <a:r>
              <a:rPr lang="de-DE" dirty="0" smtClean="0"/>
              <a:t>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 smtClean="0"/>
              <a:t>bakery</a:t>
            </a:r>
            <a:r>
              <a:rPr lang="de-DE" dirty="0" smtClean="0"/>
              <a:t> </a:t>
            </a:r>
            <a:r>
              <a:rPr lang="de-DE" dirty="0" err="1" smtClean="0"/>
              <a:t>there</a:t>
            </a:r>
            <a:r>
              <a:rPr lang="de-DE" dirty="0" smtClean="0"/>
              <a:t>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de-DE" dirty="0" smtClean="0"/>
              <a:t>The </a:t>
            </a:r>
            <a:r>
              <a:rPr lang="de-DE" dirty="0" err="1" smtClean="0"/>
              <a:t>next</a:t>
            </a:r>
            <a:r>
              <a:rPr lang="de-DE" dirty="0" smtClean="0"/>
              <a:t> </a:t>
            </a:r>
            <a:r>
              <a:rPr lang="de-DE" dirty="0" err="1" smtClean="0"/>
              <a:t>best</a:t>
            </a:r>
            <a:r>
              <a:rPr lang="de-DE" dirty="0" smtClean="0"/>
              <a:t> </a:t>
            </a:r>
            <a:r>
              <a:rPr lang="de-DE" dirty="0" err="1" smtClean="0"/>
              <a:t>location</a:t>
            </a:r>
            <a:r>
              <a:rPr lang="de-DE" dirty="0" smtClean="0"/>
              <a:t> </a:t>
            </a:r>
            <a:r>
              <a:rPr lang="de-DE" dirty="0" err="1" smtClean="0"/>
              <a:t>would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Wintherthur</a:t>
            </a:r>
            <a:r>
              <a:rPr lang="de-DE" dirty="0" smtClean="0"/>
              <a:t> </a:t>
            </a:r>
            <a:r>
              <a:rPr lang="de-DE" dirty="0" err="1" smtClean="0"/>
              <a:t>followd</a:t>
            </a:r>
            <a:r>
              <a:rPr lang="de-DE" dirty="0" smtClean="0"/>
              <a:t> </a:t>
            </a:r>
            <a:r>
              <a:rPr lang="de-DE" dirty="0" err="1" smtClean="0"/>
              <a:t>by</a:t>
            </a:r>
            <a:r>
              <a:rPr lang="de-DE" dirty="0" smtClean="0"/>
              <a:t> Biel/Bienne </a:t>
            </a:r>
            <a:r>
              <a:rPr lang="de-DE" dirty="0" err="1" smtClean="0"/>
              <a:t>and</a:t>
            </a:r>
            <a:r>
              <a:rPr lang="de-DE" dirty="0" smtClean="0"/>
              <a:t> Neuenburg.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de-DE" dirty="0" err="1" smtClean="0"/>
              <a:t>By</a:t>
            </a:r>
            <a:r>
              <a:rPr lang="de-DE" dirty="0" smtClean="0"/>
              <a:t> </a:t>
            </a:r>
            <a:r>
              <a:rPr lang="de-DE" dirty="0" err="1" smtClean="0"/>
              <a:t>choosing</a:t>
            </a:r>
            <a:r>
              <a:rPr lang="de-DE" dirty="0" smtClean="0"/>
              <a:t> Lugano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location</a:t>
            </a:r>
            <a:r>
              <a:rPr lang="de-DE" dirty="0" smtClean="0"/>
              <a:t> Mario </a:t>
            </a:r>
            <a:r>
              <a:rPr lang="de-DE" dirty="0" err="1" smtClean="0"/>
              <a:t>reduces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competition</a:t>
            </a:r>
            <a:r>
              <a:rPr lang="de-DE" dirty="0" smtClean="0"/>
              <a:t>. At </a:t>
            </a:r>
            <a:r>
              <a:rPr lang="de-DE" dirty="0" err="1" smtClean="0"/>
              <a:t>the</a:t>
            </a:r>
            <a:r>
              <a:rPr lang="de-DE" dirty="0" smtClean="0"/>
              <a:t> same time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location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suits</a:t>
            </a:r>
            <a:r>
              <a:rPr lang="de-DE" dirty="0" smtClean="0"/>
              <a:t> </a:t>
            </a:r>
            <a:r>
              <a:rPr lang="de-DE" dirty="0" err="1" smtClean="0"/>
              <a:t>his</a:t>
            </a:r>
            <a:r>
              <a:rPr lang="de-DE" dirty="0" smtClean="0"/>
              <a:t> </a:t>
            </a:r>
            <a:r>
              <a:rPr lang="de-DE" dirty="0" err="1" smtClean="0"/>
              <a:t>needs</a:t>
            </a:r>
            <a:r>
              <a:rPr lang="de-DE" dirty="0" smtClean="0"/>
              <a:t> </a:t>
            </a:r>
            <a:r>
              <a:rPr lang="de-DE" dirty="0" err="1" smtClean="0"/>
              <a:t>best</a:t>
            </a:r>
            <a:r>
              <a:rPr lang="de-DE" dirty="0" smtClean="0"/>
              <a:t> </a:t>
            </a:r>
            <a:r>
              <a:rPr lang="de-DE" dirty="0" err="1" smtClean="0"/>
              <a:t>becaus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spot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near</a:t>
            </a:r>
            <a:r>
              <a:rPr lang="de-DE" dirty="0" smtClean="0"/>
              <a:t> </a:t>
            </a:r>
            <a:r>
              <a:rPr lang="de-DE" dirty="0" err="1" smtClean="0"/>
              <a:t>growded</a:t>
            </a:r>
            <a:r>
              <a:rPr lang="de-DE" dirty="0" smtClean="0"/>
              <a:t> </a:t>
            </a:r>
            <a:r>
              <a:rPr lang="de-DE" dirty="0" err="1" smtClean="0"/>
              <a:t>areas</a:t>
            </a:r>
            <a:r>
              <a:rPr lang="de-DE" dirty="0" smtClean="0"/>
              <a:t>. </a:t>
            </a:r>
            <a:r>
              <a:rPr lang="de-DE" dirty="0" err="1" smtClean="0"/>
              <a:t>That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why</a:t>
            </a:r>
            <a:r>
              <a:rPr lang="de-DE" dirty="0" smtClean="0"/>
              <a:t> he </a:t>
            </a:r>
            <a:r>
              <a:rPr lang="de-DE" dirty="0" err="1" smtClean="0"/>
              <a:t>should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</a:t>
            </a:r>
            <a:r>
              <a:rPr lang="de-DE" dirty="0" err="1" smtClean="0"/>
              <a:t>enough</a:t>
            </a:r>
            <a:r>
              <a:rPr lang="de-DE" dirty="0" smtClean="0"/>
              <a:t> potential </a:t>
            </a:r>
            <a:r>
              <a:rPr lang="de-DE" dirty="0" err="1" smtClean="0"/>
              <a:t>customers</a:t>
            </a:r>
            <a:r>
              <a:rPr lang="de-DE" dirty="0" smtClean="0"/>
              <a:t>.</a:t>
            </a:r>
            <a:endParaRPr lang="de-DE" dirty="0"/>
          </a:p>
        </p:txBody>
      </p:sp>
      <p:pic>
        <p:nvPicPr>
          <p:cNvPr id="2" name="Grafik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2854" y="685800"/>
            <a:ext cx="2203812" cy="5647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4094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 smtClean="0"/>
              <a:t>Winner Location</a:t>
            </a:r>
            <a:endParaRPr lang="de-DE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half" idx="2"/>
          </p:nvPr>
        </p:nvSpPr>
        <p:spPr/>
        <p:txBody>
          <a:bodyPr rtlCol="0">
            <a:normAutofit/>
          </a:bodyPr>
          <a:lstStyle/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de-DE" dirty="0" smtClean="0"/>
              <a:t>RED: </a:t>
            </a:r>
            <a:r>
              <a:rPr lang="de-DE" dirty="0" err="1" smtClean="0"/>
              <a:t>Competition</a:t>
            </a:r>
            <a:endParaRPr lang="de-DE" dirty="0" smtClean="0"/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de-DE" dirty="0" smtClean="0"/>
              <a:t>GOLD: Nature/</a:t>
            </a:r>
            <a:r>
              <a:rPr lang="de-DE" dirty="0" err="1" smtClean="0"/>
              <a:t>Leisure</a:t>
            </a:r>
            <a:r>
              <a:rPr lang="de-DE" dirty="0" smtClean="0"/>
              <a:t> </a:t>
            </a:r>
            <a:r>
              <a:rPr lang="de-DE" dirty="0" err="1" smtClean="0"/>
              <a:t>spots</a:t>
            </a:r>
            <a:endParaRPr lang="de-DE" dirty="0" smtClean="0"/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de-DE" dirty="0" smtClean="0"/>
              <a:t>GREEN: Working </a:t>
            </a:r>
            <a:r>
              <a:rPr lang="de-DE" dirty="0" err="1" smtClean="0"/>
              <a:t>places</a:t>
            </a:r>
            <a:endParaRPr lang="de-DE" dirty="0" smtClean="0"/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de-DE" dirty="0" smtClean="0"/>
              <a:t>ORANGE: </a:t>
            </a:r>
            <a:r>
              <a:rPr lang="de-DE" dirty="0" err="1" smtClean="0"/>
              <a:t>Universities</a:t>
            </a:r>
            <a:r>
              <a:rPr lang="de-DE" dirty="0" smtClean="0"/>
              <a:t>/</a:t>
            </a:r>
            <a:r>
              <a:rPr lang="de-DE" dirty="0" err="1" smtClean="0"/>
              <a:t>schools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482" y="1151467"/>
            <a:ext cx="6330424" cy="4775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71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 err="1" smtClean="0"/>
              <a:t>Improvements</a:t>
            </a:r>
            <a:r>
              <a:rPr lang="de-DE" dirty="0" smtClean="0"/>
              <a:t> / </a:t>
            </a:r>
            <a:r>
              <a:rPr lang="de-DE" dirty="0" err="1" smtClean="0"/>
              <a:t>Recommendations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improve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analysis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categories</a:t>
            </a:r>
            <a:r>
              <a:rPr lang="de-DE" dirty="0" smtClean="0"/>
              <a:t> </a:t>
            </a:r>
            <a:r>
              <a:rPr lang="de-DE" dirty="0" err="1" smtClean="0"/>
              <a:t>should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filtered</a:t>
            </a:r>
            <a:r>
              <a:rPr lang="de-DE" dirty="0" smtClean="0"/>
              <a:t> in </a:t>
            </a:r>
            <a:r>
              <a:rPr lang="de-DE" dirty="0" err="1" smtClean="0"/>
              <a:t>more</a:t>
            </a:r>
            <a:r>
              <a:rPr lang="de-DE" dirty="0" smtClean="0"/>
              <a:t> </a:t>
            </a:r>
            <a:r>
              <a:rPr lang="de-DE" dirty="0" err="1" smtClean="0"/>
              <a:t>detail</a:t>
            </a:r>
            <a:r>
              <a:rPr lang="de-DE" dirty="0" smtClean="0"/>
              <a:t>. I </a:t>
            </a:r>
            <a:r>
              <a:rPr lang="de-DE" dirty="0" err="1" smtClean="0"/>
              <a:t>mainly</a:t>
            </a:r>
            <a:r>
              <a:rPr lang="de-DE" dirty="0" smtClean="0"/>
              <a:t> </a:t>
            </a:r>
            <a:r>
              <a:rPr lang="de-DE" dirty="0" err="1" smtClean="0"/>
              <a:t>worked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top </a:t>
            </a:r>
            <a:r>
              <a:rPr lang="de-DE" dirty="0" err="1" smtClean="0"/>
              <a:t>categories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get</a:t>
            </a:r>
            <a:r>
              <a:rPr lang="de-DE" dirty="0" smtClean="0"/>
              <a:t> </a:t>
            </a:r>
            <a:r>
              <a:rPr lang="de-DE" dirty="0" err="1" smtClean="0"/>
              <a:t>enough</a:t>
            </a:r>
            <a:r>
              <a:rPr lang="de-DE" dirty="0" smtClean="0"/>
              <a:t> </a:t>
            </a:r>
            <a:r>
              <a:rPr lang="de-DE" dirty="0" err="1" smtClean="0"/>
              <a:t>results</a:t>
            </a:r>
            <a:endParaRPr lang="de-DE" dirty="0" smtClean="0"/>
          </a:p>
          <a:p>
            <a:r>
              <a:rPr lang="de-DE" dirty="0" smtClean="0"/>
              <a:t>The </a:t>
            </a:r>
            <a:r>
              <a:rPr lang="de-DE" dirty="0" err="1" smtClean="0"/>
              <a:t>size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capital</a:t>
            </a:r>
            <a:r>
              <a:rPr lang="de-DE" dirty="0" smtClean="0"/>
              <a:t> (</a:t>
            </a:r>
            <a:r>
              <a:rPr lang="de-DE" dirty="0" err="1" smtClean="0"/>
              <a:t>number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citizens</a:t>
            </a:r>
            <a:r>
              <a:rPr lang="de-DE" dirty="0" smtClean="0"/>
              <a:t>) </a:t>
            </a:r>
            <a:r>
              <a:rPr lang="de-DE" dirty="0" err="1" smtClean="0"/>
              <a:t>could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an </a:t>
            </a:r>
            <a:r>
              <a:rPr lang="de-DE" dirty="0" err="1" smtClean="0"/>
              <a:t>impact</a:t>
            </a:r>
            <a:r>
              <a:rPr lang="de-DE" dirty="0" smtClean="0"/>
              <a:t> on </a:t>
            </a:r>
            <a:r>
              <a:rPr lang="de-DE" dirty="0" err="1" smtClean="0"/>
              <a:t>the</a:t>
            </a:r>
            <a:r>
              <a:rPr lang="de-DE" dirty="0" smtClean="0"/>
              <a:t> potential </a:t>
            </a:r>
            <a:r>
              <a:rPr lang="de-DE" dirty="0" err="1" smtClean="0"/>
              <a:t>customers</a:t>
            </a:r>
            <a:r>
              <a:rPr lang="de-DE" dirty="0" smtClean="0"/>
              <a:t> per </a:t>
            </a:r>
            <a:r>
              <a:rPr lang="de-DE" dirty="0" err="1" smtClean="0"/>
              <a:t>day</a:t>
            </a:r>
            <a:r>
              <a:rPr lang="de-DE" dirty="0" smtClean="0"/>
              <a:t>.</a:t>
            </a:r>
          </a:p>
          <a:p>
            <a:r>
              <a:rPr lang="de-DE" dirty="0" smtClean="0"/>
              <a:t>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location</a:t>
            </a:r>
            <a:r>
              <a:rPr lang="de-DE" dirty="0" smtClean="0"/>
              <a:t> </a:t>
            </a:r>
            <a:r>
              <a:rPr lang="de-DE" dirty="0" err="1" smtClean="0"/>
              <a:t>itself</a:t>
            </a:r>
            <a:r>
              <a:rPr lang="de-DE" dirty="0" smtClean="0"/>
              <a:t>,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distance</a:t>
            </a:r>
            <a:r>
              <a:rPr lang="de-DE" dirty="0" smtClean="0"/>
              <a:t> </a:t>
            </a:r>
            <a:r>
              <a:rPr lang="de-DE" dirty="0" err="1" smtClean="0"/>
              <a:t>between</a:t>
            </a:r>
            <a:r>
              <a:rPr lang="de-DE" dirty="0" smtClean="0"/>
              <a:t> all potential </a:t>
            </a:r>
            <a:r>
              <a:rPr lang="de-DE" dirty="0" err="1" smtClean="0"/>
              <a:t>customer</a:t>
            </a:r>
            <a:r>
              <a:rPr lang="de-DE" dirty="0" smtClean="0"/>
              <a:t> „</a:t>
            </a:r>
            <a:r>
              <a:rPr lang="de-DE" dirty="0" err="1" smtClean="0"/>
              <a:t>spots</a:t>
            </a:r>
            <a:r>
              <a:rPr lang="de-DE" dirty="0" smtClean="0"/>
              <a:t>“ </a:t>
            </a:r>
            <a:r>
              <a:rPr lang="de-DE" dirty="0" err="1" smtClean="0"/>
              <a:t>could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measured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weighted</a:t>
            </a:r>
            <a:r>
              <a:rPr lang="de-DE" dirty="0" smtClean="0"/>
              <a:t>. At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moment</a:t>
            </a:r>
            <a:r>
              <a:rPr lang="de-DE" dirty="0" smtClean="0"/>
              <a:t> all </a:t>
            </a:r>
            <a:r>
              <a:rPr lang="de-DE" dirty="0" err="1" smtClean="0"/>
              <a:t>customer</a:t>
            </a:r>
            <a:r>
              <a:rPr lang="de-DE" dirty="0" smtClean="0"/>
              <a:t> </a:t>
            </a:r>
            <a:r>
              <a:rPr lang="de-DE" dirty="0" err="1" smtClean="0"/>
              <a:t>spots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equally</a:t>
            </a:r>
            <a:r>
              <a:rPr lang="de-DE" dirty="0" smtClean="0"/>
              <a:t> </a:t>
            </a:r>
            <a:r>
              <a:rPr lang="de-DE" dirty="0" err="1" smtClean="0"/>
              <a:t>weighted</a:t>
            </a:r>
            <a:r>
              <a:rPr lang="de-DE" dirty="0" smtClean="0"/>
              <a:t>.</a:t>
            </a:r>
          </a:p>
          <a:p>
            <a:r>
              <a:rPr lang="de-DE" dirty="0" err="1" smtClean="0"/>
              <a:t>Rent</a:t>
            </a:r>
            <a:r>
              <a:rPr lang="de-DE" dirty="0" smtClean="0"/>
              <a:t> </a:t>
            </a:r>
            <a:r>
              <a:rPr lang="de-DE" dirty="0" err="1" smtClean="0"/>
              <a:t>prices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not </a:t>
            </a:r>
            <a:r>
              <a:rPr lang="de-DE" dirty="0" err="1" smtClean="0"/>
              <a:t>considered</a:t>
            </a:r>
            <a:r>
              <a:rPr lang="de-DE" dirty="0" smtClean="0"/>
              <a:t>, but </a:t>
            </a:r>
            <a:r>
              <a:rPr lang="de-DE" dirty="0" err="1" smtClean="0"/>
              <a:t>could</a:t>
            </a:r>
            <a:r>
              <a:rPr lang="de-DE" dirty="0" smtClean="0"/>
              <a:t> </a:t>
            </a:r>
            <a:r>
              <a:rPr lang="de-DE" dirty="0" err="1" smtClean="0"/>
              <a:t>make</a:t>
            </a:r>
            <a:r>
              <a:rPr lang="de-DE" dirty="0" smtClean="0"/>
              <a:t> a </a:t>
            </a:r>
            <a:r>
              <a:rPr lang="de-DE" dirty="0" err="1" smtClean="0"/>
              <a:t>difference</a:t>
            </a:r>
            <a:r>
              <a:rPr lang="de-DE" dirty="0" smtClean="0"/>
              <a:t>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planning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start</a:t>
            </a:r>
            <a:r>
              <a:rPr lang="de-DE" dirty="0" smtClean="0"/>
              <a:t> a </a:t>
            </a:r>
            <a:r>
              <a:rPr lang="de-DE" dirty="0" err="1" smtClean="0"/>
              <a:t>business</a:t>
            </a:r>
            <a:r>
              <a:rPr lang="de-DE" dirty="0" smtClean="0"/>
              <a:t> </a:t>
            </a:r>
            <a:r>
              <a:rPr lang="de-DE" dirty="0" err="1" smtClean="0"/>
              <a:t>somewhere</a:t>
            </a:r>
            <a:r>
              <a:rPr lang="de-DE" dirty="0" smtClean="0"/>
              <a:t>.</a:t>
            </a:r>
            <a:endParaRPr lang="de-DE" dirty="0"/>
          </a:p>
          <a:p>
            <a:pPr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65424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 err="1" smtClean="0"/>
              <a:t>Introduction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Business Problem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r>
              <a:rPr lang="en-US" dirty="0"/>
              <a:t>Mario wants to start a new business. He wants to open a bakery. It is important to him to start his business near a large town in </a:t>
            </a:r>
            <a:r>
              <a:rPr lang="en-US" dirty="0" err="1" smtClean="0"/>
              <a:t>switzerland</a:t>
            </a:r>
            <a:r>
              <a:rPr lang="en-US" dirty="0"/>
              <a:t>. He doesn't know how to find the best location</a:t>
            </a:r>
            <a:r>
              <a:rPr lang="en-US" dirty="0" smtClean="0"/>
              <a:t>.</a:t>
            </a:r>
          </a:p>
          <a:p>
            <a:r>
              <a:rPr lang="en-US" dirty="0"/>
              <a:t>In order to find the best location for </a:t>
            </a:r>
            <a:r>
              <a:rPr lang="en-US" dirty="0" err="1"/>
              <a:t>mario</a:t>
            </a:r>
            <a:r>
              <a:rPr lang="en-US" dirty="0"/>
              <a:t> we need to get information about the near environment of the largest cities in </a:t>
            </a:r>
            <a:r>
              <a:rPr lang="en-US" dirty="0" err="1"/>
              <a:t>switzerland</a:t>
            </a:r>
            <a:r>
              <a:rPr lang="en-US" dirty="0"/>
              <a:t>.</a:t>
            </a:r>
          </a:p>
          <a:p>
            <a:r>
              <a:rPr lang="en-US" dirty="0"/>
              <a:t>We need  to find a location with not too much competition but with enough customers to run a successful business.</a:t>
            </a:r>
            <a:endParaRPr lang="de-DE" dirty="0" smtClean="0"/>
          </a:p>
          <a:p>
            <a:pPr rtl="0"/>
            <a:endParaRPr lang="de-DE" dirty="0"/>
          </a:p>
          <a:p>
            <a:pPr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8461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 smtClean="0"/>
              <a:t>Data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>
            <a:normAutofit fontScale="62500" lnSpcReduction="20000"/>
          </a:bodyPr>
          <a:lstStyle/>
          <a:p>
            <a:r>
              <a:rPr lang="en-US" dirty="0"/>
              <a:t>To help Mario to find the perfect location for his </a:t>
            </a:r>
            <a:r>
              <a:rPr lang="en-US" dirty="0" err="1"/>
              <a:t>backery</a:t>
            </a:r>
            <a:r>
              <a:rPr lang="en-US" dirty="0"/>
              <a:t> we will need to access following data</a:t>
            </a:r>
            <a:r>
              <a:rPr lang="en-US" dirty="0" smtClean="0"/>
              <a:t>:</a:t>
            </a:r>
          </a:p>
          <a:p>
            <a:r>
              <a:rPr lang="en-US" dirty="0" smtClean="0"/>
              <a:t>Mario </a:t>
            </a:r>
            <a:r>
              <a:rPr lang="en-US" dirty="0"/>
              <a:t>wants to open his bakery in a large city in </a:t>
            </a:r>
            <a:r>
              <a:rPr lang="en-US" dirty="0" err="1"/>
              <a:t>switzerland</a:t>
            </a:r>
            <a:r>
              <a:rPr lang="en-US" dirty="0"/>
              <a:t>. The main cities with the total number of citizens we will get from</a:t>
            </a:r>
          </a:p>
          <a:p>
            <a:r>
              <a:rPr lang="en-US" dirty="0" err="1" smtClean="0"/>
              <a:t>wikipedia</a:t>
            </a:r>
            <a:r>
              <a:rPr lang="en-US" dirty="0" smtClean="0"/>
              <a:t>: </a:t>
            </a:r>
            <a:r>
              <a:rPr lang="en-US" dirty="0" smtClean="0">
                <a:hlinkClick r:id="rId3"/>
              </a:rPr>
              <a:t>https</a:t>
            </a:r>
            <a:r>
              <a:rPr lang="en-US" dirty="0">
                <a:hlinkClick r:id="rId3"/>
              </a:rPr>
              <a:t>://</a:t>
            </a:r>
            <a:r>
              <a:rPr lang="en-US" dirty="0" smtClean="0">
                <a:hlinkClick r:id="rId3"/>
              </a:rPr>
              <a:t>de.wikipedia.org/wiki/Liste_der_St%C3%A4dte_in_der_Schweiz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coordinates (latitude, longitude) </a:t>
            </a:r>
            <a:r>
              <a:rPr lang="en-US" dirty="0" err="1"/>
              <a:t>ot</a:t>
            </a:r>
            <a:r>
              <a:rPr lang="en-US" dirty="0"/>
              <a:t> these Localities we will get from Open Street Map </a:t>
            </a:r>
            <a:r>
              <a:rPr lang="en-US" dirty="0" smtClean="0"/>
              <a:t>APIs</a:t>
            </a:r>
          </a:p>
          <a:p>
            <a:r>
              <a:rPr lang="en-US" dirty="0" smtClean="0"/>
              <a:t>From </a:t>
            </a:r>
            <a:r>
              <a:rPr lang="en-US" dirty="0"/>
              <a:t>Foursquare we will need following venues data</a:t>
            </a:r>
            <a:r>
              <a:rPr lang="en-US" dirty="0" smtClean="0"/>
              <a:t>: (</a:t>
            </a:r>
            <a:r>
              <a:rPr lang="en-US" dirty="0"/>
              <a:t>exact </a:t>
            </a:r>
            <a:r>
              <a:rPr lang="en-US" dirty="0" err="1"/>
              <a:t>infomation</a:t>
            </a:r>
            <a:r>
              <a:rPr lang="en-US" dirty="0"/>
              <a:t> can be obtained here: https://developer.foursquare.com/docs/resources/categories)</a:t>
            </a:r>
          </a:p>
          <a:p>
            <a:pPr marL="0" indent="0">
              <a:buNone/>
            </a:pPr>
            <a:r>
              <a:rPr lang="en-US" dirty="0" smtClean="0"/>
              <a:t>	bakery </a:t>
            </a:r>
            <a:r>
              <a:rPr lang="en-US" dirty="0"/>
              <a:t>data location data and </a:t>
            </a:r>
            <a:r>
              <a:rPr lang="en-US" dirty="0" smtClean="0"/>
              <a:t>names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offices </a:t>
            </a:r>
            <a:r>
              <a:rPr lang="en-US" dirty="0"/>
              <a:t>/ working places location data and </a:t>
            </a:r>
            <a:r>
              <a:rPr lang="en-US" dirty="0" smtClean="0"/>
              <a:t>names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universities </a:t>
            </a:r>
            <a:r>
              <a:rPr lang="en-US" dirty="0"/>
              <a:t>/ school location data and </a:t>
            </a:r>
            <a:r>
              <a:rPr lang="en-US" dirty="0" smtClean="0"/>
              <a:t>names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leisure </a:t>
            </a:r>
            <a:r>
              <a:rPr lang="en-US" dirty="0"/>
              <a:t>and nature spots data and names</a:t>
            </a:r>
          </a:p>
          <a:p>
            <a:r>
              <a:rPr lang="en-US" dirty="0" smtClean="0"/>
              <a:t>We </a:t>
            </a:r>
            <a:r>
              <a:rPr lang="en-US" dirty="0"/>
              <a:t>will use this data to find out which </a:t>
            </a:r>
            <a:r>
              <a:rPr lang="en-US" dirty="0" err="1"/>
              <a:t>loaction</a:t>
            </a:r>
            <a:r>
              <a:rPr lang="en-US" dirty="0"/>
              <a:t> is most suitable for </a:t>
            </a:r>
            <a:r>
              <a:rPr lang="en-US" dirty="0" err="1"/>
              <a:t>marios</a:t>
            </a:r>
            <a:r>
              <a:rPr lang="en-US" dirty="0"/>
              <a:t> bakery.</a:t>
            </a:r>
            <a:endParaRPr lang="de-DE" dirty="0"/>
          </a:p>
          <a:p>
            <a:pPr rtl="0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914567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 err="1" smtClean="0"/>
              <a:t>Methodology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 rtlCol="0">
            <a:normAutofit fontScale="92500" lnSpcReduction="20000"/>
          </a:bodyPr>
          <a:lstStyle/>
          <a:p>
            <a:pPr rtl="0"/>
            <a:r>
              <a:rPr lang="de-DE" dirty="0" smtClean="0"/>
              <a:t>The </a:t>
            </a:r>
            <a:r>
              <a:rPr lang="de-DE" dirty="0" err="1" smtClean="0"/>
              <a:t>captial</a:t>
            </a:r>
            <a:r>
              <a:rPr lang="de-DE" dirty="0" smtClean="0"/>
              <a:t> </a:t>
            </a:r>
            <a:r>
              <a:rPr lang="de-DE" dirty="0" err="1" smtClean="0"/>
              <a:t>locations</a:t>
            </a:r>
            <a:r>
              <a:rPr lang="de-DE" dirty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dynamically</a:t>
            </a:r>
            <a:r>
              <a:rPr lang="de-DE" dirty="0" smtClean="0"/>
              <a:t> </a:t>
            </a:r>
            <a:r>
              <a:rPr lang="de-DE" dirty="0" err="1" smtClean="0"/>
              <a:t>collected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a </a:t>
            </a:r>
            <a:r>
              <a:rPr lang="de-DE" dirty="0" err="1" smtClean="0"/>
              <a:t>wikipedia</a:t>
            </a:r>
            <a:r>
              <a:rPr lang="de-DE" dirty="0" smtClean="0"/>
              <a:t> </a:t>
            </a:r>
            <a:r>
              <a:rPr lang="de-DE" dirty="0" err="1" smtClean="0"/>
              <a:t>site</a:t>
            </a:r>
            <a:r>
              <a:rPr lang="de-DE" dirty="0" smtClean="0"/>
              <a:t>.</a:t>
            </a:r>
            <a:endParaRPr lang="de-DE" dirty="0" smtClean="0"/>
          </a:p>
          <a:p>
            <a:pPr rtl="0"/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location</a:t>
            </a:r>
            <a:r>
              <a:rPr lang="de-DE" dirty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following</a:t>
            </a:r>
            <a:r>
              <a:rPr lang="de-DE" dirty="0" smtClean="0"/>
              <a:t> </a:t>
            </a:r>
            <a:r>
              <a:rPr lang="de-DE" dirty="0" err="1" smtClean="0"/>
              <a:t>data</a:t>
            </a:r>
            <a:r>
              <a:rPr lang="de-DE" dirty="0" smtClean="0"/>
              <a:t> was </a:t>
            </a:r>
            <a:r>
              <a:rPr lang="de-DE" dirty="0" err="1" smtClean="0"/>
              <a:t>collected</a:t>
            </a:r>
            <a:r>
              <a:rPr lang="de-DE" dirty="0" smtClean="0"/>
              <a:t> </a:t>
            </a:r>
            <a:r>
              <a:rPr lang="de-DE" dirty="0" err="1" smtClean="0"/>
              <a:t>from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„</a:t>
            </a:r>
            <a:r>
              <a:rPr lang="de-DE" dirty="0" err="1" smtClean="0"/>
              <a:t>Foursquare</a:t>
            </a:r>
            <a:r>
              <a:rPr lang="de-DE" dirty="0" smtClean="0"/>
              <a:t>“ API: Working </a:t>
            </a:r>
            <a:r>
              <a:rPr lang="de-DE" dirty="0" err="1" smtClean="0"/>
              <a:t>places</a:t>
            </a:r>
            <a:r>
              <a:rPr lang="de-DE" dirty="0" smtClean="0"/>
              <a:t>, </a:t>
            </a:r>
            <a:r>
              <a:rPr lang="de-DE" dirty="0" err="1" smtClean="0"/>
              <a:t>nature</a:t>
            </a:r>
            <a:r>
              <a:rPr lang="de-DE" dirty="0" smtClean="0"/>
              <a:t>/</a:t>
            </a:r>
            <a:r>
              <a:rPr lang="de-DE" dirty="0" err="1" smtClean="0"/>
              <a:t>leisure</a:t>
            </a:r>
            <a:r>
              <a:rPr lang="de-DE" dirty="0" smtClean="0"/>
              <a:t> </a:t>
            </a:r>
            <a:r>
              <a:rPr lang="de-DE" dirty="0" err="1" smtClean="0"/>
              <a:t>spots</a:t>
            </a:r>
            <a:r>
              <a:rPr lang="de-DE" dirty="0" smtClean="0"/>
              <a:t>, </a:t>
            </a:r>
            <a:r>
              <a:rPr lang="de-DE" dirty="0" err="1" smtClean="0"/>
              <a:t>backery</a:t>
            </a:r>
            <a:r>
              <a:rPr lang="de-DE" dirty="0" smtClean="0"/>
              <a:t> </a:t>
            </a:r>
            <a:r>
              <a:rPr lang="de-DE" dirty="0" err="1" smtClean="0"/>
              <a:t>data</a:t>
            </a:r>
            <a:r>
              <a:rPr lang="de-DE" dirty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universities</a:t>
            </a:r>
            <a:r>
              <a:rPr lang="de-DE" dirty="0" smtClean="0"/>
              <a:t>/ </a:t>
            </a:r>
            <a:r>
              <a:rPr lang="de-DE" dirty="0" err="1" smtClean="0"/>
              <a:t>schools</a:t>
            </a:r>
            <a:r>
              <a:rPr lang="de-DE" dirty="0" smtClean="0"/>
              <a:t>.</a:t>
            </a:r>
          </a:p>
          <a:p>
            <a:pPr rtl="0"/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capital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sums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categories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calculated</a:t>
            </a:r>
            <a:r>
              <a:rPr lang="de-DE" dirty="0" smtClean="0"/>
              <a:t>.</a:t>
            </a:r>
          </a:p>
          <a:p>
            <a:pPr rtl="0"/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category</a:t>
            </a:r>
            <a:r>
              <a:rPr lang="de-DE" dirty="0" smtClean="0"/>
              <a:t> a </a:t>
            </a:r>
            <a:r>
              <a:rPr lang="de-DE" dirty="0" err="1" smtClean="0"/>
              <a:t>weight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penalty</a:t>
            </a:r>
            <a:r>
              <a:rPr lang="de-DE" dirty="0" smtClean="0"/>
              <a:t> score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defined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identify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best</a:t>
            </a:r>
            <a:r>
              <a:rPr lang="de-DE" dirty="0" smtClean="0"/>
              <a:t> </a:t>
            </a:r>
            <a:r>
              <a:rPr lang="de-DE" dirty="0" err="1" smtClean="0"/>
              <a:t>location</a:t>
            </a:r>
            <a:r>
              <a:rPr lang="de-DE" dirty="0" smtClean="0"/>
              <a:t>:</a:t>
            </a:r>
          </a:p>
          <a:p>
            <a:pPr lvl="1"/>
            <a:r>
              <a:rPr lang="de-DE" dirty="0" smtClean="0"/>
              <a:t>Other </a:t>
            </a:r>
            <a:r>
              <a:rPr lang="de-DE" dirty="0" err="1" smtClean="0"/>
              <a:t>backery</a:t>
            </a:r>
            <a:r>
              <a:rPr lang="de-DE" dirty="0" smtClean="0"/>
              <a:t> </a:t>
            </a:r>
            <a:r>
              <a:rPr lang="de-DE" dirty="0" err="1" smtClean="0"/>
              <a:t>shops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</a:t>
            </a:r>
            <a:r>
              <a:rPr lang="de-DE" dirty="0" err="1" smtClean="0"/>
              <a:t>been</a:t>
            </a:r>
            <a:r>
              <a:rPr lang="de-DE" dirty="0" smtClean="0"/>
              <a:t> </a:t>
            </a:r>
            <a:r>
              <a:rPr lang="de-DE" dirty="0" err="1" smtClean="0"/>
              <a:t>weighted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a negative </a:t>
            </a:r>
            <a:r>
              <a:rPr lang="de-DE" dirty="0" err="1" smtClean="0"/>
              <a:t>number</a:t>
            </a:r>
            <a:r>
              <a:rPr lang="de-DE" dirty="0" smtClean="0"/>
              <a:t>, </a:t>
            </a:r>
            <a:r>
              <a:rPr lang="de-DE" dirty="0" err="1" smtClean="0"/>
              <a:t>because</a:t>
            </a:r>
            <a:r>
              <a:rPr lang="de-DE" dirty="0" smtClean="0"/>
              <a:t> </a:t>
            </a:r>
            <a:r>
              <a:rPr lang="de-DE" dirty="0" err="1" smtClean="0"/>
              <a:t>we</a:t>
            </a:r>
            <a:r>
              <a:rPr lang="de-DE" dirty="0" smtClean="0"/>
              <a:t> </a:t>
            </a:r>
            <a:r>
              <a:rPr lang="de-DE" dirty="0" err="1" smtClean="0"/>
              <a:t>want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avoid</a:t>
            </a:r>
            <a:r>
              <a:rPr lang="de-DE" dirty="0" smtClean="0"/>
              <a:t> </a:t>
            </a:r>
            <a:r>
              <a:rPr lang="de-DE" dirty="0" err="1" smtClean="0"/>
              <a:t>competition</a:t>
            </a:r>
            <a:endParaRPr lang="de-DE" dirty="0" smtClean="0"/>
          </a:p>
          <a:p>
            <a:pPr lvl="1"/>
            <a:r>
              <a:rPr lang="de-DE" dirty="0" smtClean="0"/>
              <a:t>The </a:t>
            </a:r>
            <a:r>
              <a:rPr lang="de-DE" dirty="0" err="1" smtClean="0"/>
              <a:t>other</a:t>
            </a:r>
            <a:r>
              <a:rPr lang="de-DE" dirty="0" smtClean="0"/>
              <a:t> </a:t>
            </a:r>
            <a:r>
              <a:rPr lang="de-DE" dirty="0" err="1" smtClean="0"/>
              <a:t>categories</a:t>
            </a:r>
            <a:r>
              <a:rPr lang="de-DE" dirty="0" smtClean="0"/>
              <a:t> </a:t>
            </a:r>
            <a:r>
              <a:rPr lang="de-DE" dirty="0" err="1" smtClean="0"/>
              <a:t>get</a:t>
            </a:r>
            <a:r>
              <a:rPr lang="de-DE" dirty="0" smtClean="0"/>
              <a:t> </a:t>
            </a:r>
            <a:r>
              <a:rPr lang="de-DE" dirty="0" err="1" smtClean="0"/>
              <a:t>weighted</a:t>
            </a:r>
            <a:r>
              <a:rPr lang="de-DE" dirty="0"/>
              <a:t> </a:t>
            </a:r>
            <a:r>
              <a:rPr lang="de-DE" dirty="0" err="1" smtClean="0"/>
              <a:t>according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their</a:t>
            </a:r>
            <a:r>
              <a:rPr lang="de-DE" dirty="0" smtClean="0"/>
              <a:t> positive </a:t>
            </a:r>
            <a:r>
              <a:rPr lang="de-DE" dirty="0" err="1" smtClean="0"/>
              <a:t>effect</a:t>
            </a:r>
            <a:r>
              <a:rPr lang="de-DE" dirty="0" smtClean="0"/>
              <a:t>.</a:t>
            </a:r>
          </a:p>
          <a:p>
            <a:r>
              <a:rPr lang="de-DE" dirty="0" smtClean="0"/>
              <a:t>The </a:t>
            </a:r>
            <a:r>
              <a:rPr lang="de-DE" dirty="0" err="1" smtClean="0"/>
              <a:t>weights</a:t>
            </a:r>
            <a:r>
              <a:rPr lang="de-DE" dirty="0" smtClean="0"/>
              <a:t> </a:t>
            </a:r>
            <a:r>
              <a:rPr lang="de-DE" dirty="0" err="1" smtClean="0"/>
              <a:t>can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modified</a:t>
            </a:r>
            <a:r>
              <a:rPr lang="de-DE" dirty="0" smtClean="0"/>
              <a:t> </a:t>
            </a:r>
            <a:r>
              <a:rPr lang="de-DE" dirty="0" err="1" smtClean="0"/>
              <a:t>according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importance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category</a:t>
            </a:r>
            <a:r>
              <a:rPr lang="de-DE" dirty="0" smtClean="0"/>
              <a:t>.</a:t>
            </a:r>
          </a:p>
          <a:p>
            <a:r>
              <a:rPr lang="de-DE" dirty="0" smtClean="0"/>
              <a:t>At </a:t>
            </a:r>
            <a:r>
              <a:rPr lang="de-DE" dirty="0" err="1" smtClean="0"/>
              <a:t>the</a:t>
            </a:r>
            <a:r>
              <a:rPr lang="de-DE" dirty="0" smtClean="0"/>
              <a:t> end a score was </a:t>
            </a:r>
            <a:r>
              <a:rPr lang="de-DE" dirty="0" err="1" smtClean="0"/>
              <a:t>computed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each</a:t>
            </a:r>
            <a:r>
              <a:rPr lang="de-DE" dirty="0" smtClean="0"/>
              <a:t> </a:t>
            </a:r>
            <a:r>
              <a:rPr lang="de-DE" dirty="0" err="1" smtClean="0"/>
              <a:t>location</a:t>
            </a:r>
            <a:r>
              <a:rPr lang="de-DE" dirty="0" smtClean="0"/>
              <a:t>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352175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 err="1" smtClean="0"/>
              <a:t>Capitals</a:t>
            </a:r>
            <a:r>
              <a:rPr lang="de-DE" dirty="0" smtClean="0"/>
              <a:t>, </a:t>
            </a:r>
            <a:r>
              <a:rPr lang="de-DE" dirty="0" err="1" smtClean="0"/>
              <a:t>Switzerland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8695" y="791633"/>
            <a:ext cx="3952875" cy="4495800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42096" y="1854200"/>
            <a:ext cx="5606937" cy="3793067"/>
          </a:xfrm>
          <a:prstGeom prst="rect">
            <a:avLst/>
          </a:prstGeom>
        </p:spPr>
      </p:pic>
      <p:sp>
        <p:nvSpPr>
          <p:cNvPr id="9" name="Titel 1"/>
          <p:cNvSpPr txBox="1">
            <a:spLocks/>
          </p:cNvSpPr>
          <p:nvPr/>
        </p:nvSpPr>
        <p:spPr>
          <a:xfrm>
            <a:off x="7611005" y="186795"/>
            <a:ext cx="2861733" cy="6048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err="1" smtClean="0"/>
              <a:t>Example</a:t>
            </a:r>
            <a:r>
              <a:rPr lang="de-DE" dirty="0" smtClean="0"/>
              <a:t> Data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29171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e-DE" dirty="0" err="1" smtClean="0"/>
              <a:t>Baker‘s</a:t>
            </a:r>
            <a:r>
              <a:rPr lang="de-DE" dirty="0" smtClean="0"/>
              <a:t> </a:t>
            </a:r>
            <a:r>
              <a:rPr lang="de-DE" dirty="0" err="1" smtClean="0"/>
              <a:t>near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capitals</a:t>
            </a:r>
            <a:endParaRPr lang="de-DE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9767" y="1929751"/>
            <a:ext cx="4498433" cy="3014781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69605" y="2488225"/>
            <a:ext cx="4615183" cy="948916"/>
          </a:xfrm>
          <a:prstGeom prst="rect">
            <a:avLst/>
          </a:prstGeom>
        </p:spPr>
      </p:pic>
      <p:sp>
        <p:nvSpPr>
          <p:cNvPr id="5" name="Titel 1"/>
          <p:cNvSpPr txBox="1">
            <a:spLocks/>
          </p:cNvSpPr>
          <p:nvPr/>
        </p:nvSpPr>
        <p:spPr>
          <a:xfrm>
            <a:off x="6569605" y="1764812"/>
            <a:ext cx="2861733" cy="6048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err="1" smtClean="0"/>
              <a:t>Example</a:t>
            </a:r>
            <a:r>
              <a:rPr lang="de-DE" dirty="0" smtClean="0"/>
              <a:t> Data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52733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/>
          <p:cNvSpPr txBox="1">
            <a:spLocks/>
          </p:cNvSpPr>
          <p:nvPr/>
        </p:nvSpPr>
        <p:spPr>
          <a:xfrm>
            <a:off x="907158" y="1252514"/>
            <a:ext cx="9601200" cy="1142385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err="1" smtClean="0"/>
              <a:t>School‘s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universities</a:t>
            </a:r>
            <a:r>
              <a:rPr lang="de-DE" dirty="0" smtClean="0"/>
              <a:t> </a:t>
            </a:r>
            <a:r>
              <a:rPr lang="de-DE" dirty="0" err="1" smtClean="0"/>
              <a:t>near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capitals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1607" y="3144916"/>
            <a:ext cx="5250393" cy="893684"/>
          </a:xfrm>
          <a:prstGeom prst="rect">
            <a:avLst/>
          </a:prstGeom>
        </p:spPr>
      </p:pic>
      <p:sp>
        <p:nvSpPr>
          <p:cNvPr id="5" name="Titel 1"/>
          <p:cNvSpPr txBox="1">
            <a:spLocks/>
          </p:cNvSpPr>
          <p:nvPr/>
        </p:nvSpPr>
        <p:spPr>
          <a:xfrm>
            <a:off x="6865939" y="2390082"/>
            <a:ext cx="2861733" cy="6048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err="1" smtClean="0"/>
              <a:t>Example</a:t>
            </a:r>
            <a:r>
              <a:rPr lang="de-DE" dirty="0" smtClean="0"/>
              <a:t> Data</a:t>
            </a:r>
            <a:endParaRPr lang="de-DE" dirty="0"/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7158" y="2082800"/>
            <a:ext cx="5306554" cy="4236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4302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/>
          <p:cNvSpPr txBox="1">
            <a:spLocks/>
          </p:cNvSpPr>
          <p:nvPr/>
        </p:nvSpPr>
        <p:spPr>
          <a:xfrm>
            <a:off x="907158" y="1252514"/>
            <a:ext cx="9601200" cy="1142385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smtClean="0"/>
              <a:t>Working </a:t>
            </a:r>
            <a:r>
              <a:rPr lang="de-DE" dirty="0" err="1" smtClean="0"/>
              <a:t>places</a:t>
            </a:r>
            <a:r>
              <a:rPr lang="de-DE" dirty="0" smtClean="0"/>
              <a:t> </a:t>
            </a:r>
            <a:r>
              <a:rPr lang="de-DE" dirty="0" err="1" smtClean="0"/>
              <a:t>near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capitals</a:t>
            </a:r>
            <a:endParaRPr lang="de-DE" dirty="0"/>
          </a:p>
        </p:txBody>
      </p:sp>
      <p:sp>
        <p:nvSpPr>
          <p:cNvPr id="5" name="Titel 1"/>
          <p:cNvSpPr txBox="1">
            <a:spLocks/>
          </p:cNvSpPr>
          <p:nvPr/>
        </p:nvSpPr>
        <p:spPr>
          <a:xfrm>
            <a:off x="6865939" y="2390082"/>
            <a:ext cx="2861733" cy="6048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err="1" smtClean="0"/>
              <a:t>Example</a:t>
            </a:r>
            <a:r>
              <a:rPr lang="de-DE" dirty="0" smtClean="0"/>
              <a:t> Data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5939" y="3110137"/>
            <a:ext cx="4893376" cy="1101445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7158" y="1996490"/>
            <a:ext cx="5634740" cy="4430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8769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1"/>
          <p:cNvSpPr txBox="1">
            <a:spLocks/>
          </p:cNvSpPr>
          <p:nvPr/>
        </p:nvSpPr>
        <p:spPr>
          <a:xfrm>
            <a:off x="907158" y="1252514"/>
            <a:ext cx="9601200" cy="1142385"/>
          </a:xfrm>
          <a:prstGeom prst="rect">
            <a:avLst/>
          </a:prstGeom>
        </p:spPr>
        <p:txBody>
          <a:bodyPr rtlCol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err="1" smtClean="0"/>
              <a:t>Leisure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nature</a:t>
            </a:r>
            <a:r>
              <a:rPr lang="de-DE" dirty="0" smtClean="0"/>
              <a:t> </a:t>
            </a:r>
            <a:r>
              <a:rPr lang="de-DE" dirty="0" err="1" smtClean="0"/>
              <a:t>spots</a:t>
            </a:r>
            <a:r>
              <a:rPr lang="de-DE" dirty="0" smtClean="0"/>
              <a:t> </a:t>
            </a:r>
            <a:r>
              <a:rPr lang="de-DE" dirty="0" err="1" smtClean="0"/>
              <a:t>near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capitals</a:t>
            </a:r>
            <a:endParaRPr lang="de-DE" dirty="0"/>
          </a:p>
        </p:txBody>
      </p:sp>
      <p:sp>
        <p:nvSpPr>
          <p:cNvPr id="5" name="Titel 1"/>
          <p:cNvSpPr txBox="1">
            <a:spLocks/>
          </p:cNvSpPr>
          <p:nvPr/>
        </p:nvSpPr>
        <p:spPr>
          <a:xfrm>
            <a:off x="6865939" y="2390082"/>
            <a:ext cx="2861733" cy="6048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 err="1" smtClean="0"/>
              <a:t>Example</a:t>
            </a:r>
            <a:r>
              <a:rPr lang="de-DE" dirty="0" smtClean="0"/>
              <a:t> Data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65939" y="3110137"/>
            <a:ext cx="4893376" cy="1101445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7158" y="1916336"/>
            <a:ext cx="4418375" cy="4541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864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autenraster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6308528_TF03031015" id="{F52E478C-C6C3-47FC-AC52-3AA1BFB9B5E7}" vid="{B6A15A0E-9597-48A3-BCD0-2AA4F491C9C2}"/>
    </a:ext>
  </a:extLst>
</a:theme>
</file>

<file path=ppt/theme/theme2.xml><?xml version="1.0" encoding="utf-8"?>
<a:theme xmlns:a="http://schemas.openxmlformats.org/drawingml/2006/main" name="Office-Design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-Design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Geschäftspräsentation mit Rautenraster (Breitbild)</Template>
  <TotalTime>0</TotalTime>
  <Words>564</Words>
  <Application>Microsoft Office PowerPoint</Application>
  <PresentationFormat>Breitbild</PresentationFormat>
  <Paragraphs>66</Paragraphs>
  <Slides>13</Slides>
  <Notes>13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1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5" baseType="lpstr">
      <vt:lpstr>Arial</vt:lpstr>
      <vt:lpstr>Rautenraster 16x9</vt:lpstr>
      <vt:lpstr>Capston project Final presentation</vt:lpstr>
      <vt:lpstr>Introduction and Business Problem</vt:lpstr>
      <vt:lpstr>Data</vt:lpstr>
      <vt:lpstr>Methodology</vt:lpstr>
      <vt:lpstr>Capitals, Switzerland</vt:lpstr>
      <vt:lpstr>Baker‘s near the capitals</vt:lpstr>
      <vt:lpstr>PowerPoint-Präsentation</vt:lpstr>
      <vt:lpstr>PowerPoint-Präsentation</vt:lpstr>
      <vt:lpstr>PowerPoint-Präsentation</vt:lpstr>
      <vt:lpstr>Combining the data by Location</vt:lpstr>
      <vt:lpstr>Results</vt:lpstr>
      <vt:lpstr>Winner Location</vt:lpstr>
      <vt:lpstr>Improvements / Recommendations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 project Final presentation</dc:title>
  <dc:creator>Marco Pfeiffer</dc:creator>
  <cp:lastModifiedBy>Marco Pfeiffer</cp:lastModifiedBy>
  <cp:revision>11</cp:revision>
  <cp:lastPrinted>2019-05-12T12:21:25Z</cp:lastPrinted>
  <dcterms:created xsi:type="dcterms:W3CDTF">2019-05-12T09:34:17Z</dcterms:created>
  <dcterms:modified xsi:type="dcterms:W3CDTF">2019-05-12T12:21:27Z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